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680"/>
            <a:ext cx="9144000" cy="956945"/>
          </a:xfrm>
        </p:spPr>
        <p:txBody>
          <a:bodyPr/>
          <a:p>
            <a:r>
              <a:rPr lang="zh-CN" altLang="en-US" sz="4400"/>
              <a:t>医学影像科摄影检查流程</a:t>
            </a:r>
            <a:endParaRPr lang="zh-CN" altLang="en-US" sz="44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91970" y="2469515"/>
            <a:ext cx="9144000" cy="3876675"/>
          </a:xfrm>
        </p:spPr>
        <p:txBody>
          <a:bodyPr/>
          <a:p>
            <a:pPr algn="l"/>
            <a:r>
              <a:rPr lang="en-US" altLang="zh-CN" sz="3200"/>
              <a:t>1.</a:t>
            </a:r>
            <a:r>
              <a:rPr lang="zh-CN" altLang="en-US" sz="3200"/>
              <a:t>预约、登记取号</a:t>
            </a:r>
            <a:endParaRPr lang="zh-CN" altLang="en-US" sz="3200"/>
          </a:p>
          <a:p>
            <a:pPr algn="l"/>
            <a:r>
              <a:rPr lang="en-US" altLang="zh-CN" sz="3200"/>
              <a:t>2.</a:t>
            </a:r>
            <a:r>
              <a:rPr lang="zh-CN" altLang="en-US" sz="3200"/>
              <a:t>检前准备</a:t>
            </a:r>
            <a:endParaRPr lang="zh-CN" altLang="en-US" sz="3200"/>
          </a:p>
          <a:p>
            <a:pPr algn="l"/>
            <a:r>
              <a:rPr lang="en-US" altLang="zh-CN" sz="3200"/>
              <a:t>3.</a:t>
            </a:r>
            <a:r>
              <a:rPr lang="zh-CN" altLang="en-US" sz="3200"/>
              <a:t>检查</a:t>
            </a:r>
            <a:endParaRPr lang="zh-CN" altLang="en-US" sz="3200"/>
          </a:p>
          <a:p>
            <a:pPr algn="l"/>
            <a:r>
              <a:rPr lang="en-US" altLang="zh-CN" sz="3200"/>
              <a:t>4.</a:t>
            </a:r>
            <a:r>
              <a:rPr lang="zh-CN" altLang="en-US" sz="3200"/>
              <a:t>检后</a:t>
            </a:r>
            <a:endParaRPr lang="zh-CN" altLang="en-US" sz="3200"/>
          </a:p>
          <a:p>
            <a:pPr algn="l"/>
            <a:r>
              <a:rPr lang="en-US" altLang="zh-CN" sz="3200"/>
              <a:t>5.</a:t>
            </a:r>
            <a:r>
              <a:rPr lang="zh-CN" altLang="en-US" sz="3200"/>
              <a:t>领取检查结果</a:t>
            </a:r>
            <a:endParaRPr lang="zh-CN" altLang="en-US" sz="3200"/>
          </a:p>
          <a:p>
            <a:pPr algn="l"/>
            <a:r>
              <a:rPr lang="en-US" altLang="zh-CN" sz="3200"/>
              <a:t>6.</a:t>
            </a:r>
            <a:r>
              <a:rPr lang="zh-CN" altLang="en-US" sz="3200"/>
              <a:t>注意事项</a:t>
            </a:r>
            <a:endParaRPr lang="zh-CN" altLang="en-US" sz="3200"/>
          </a:p>
          <a:p>
            <a:pPr algn="l"/>
            <a:endParaRPr lang="zh-CN" altLang="en-US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109980"/>
            <a:ext cx="10515600" cy="4351338"/>
          </a:xfrm>
        </p:spPr>
        <p:txBody>
          <a:bodyPr>
            <a:normAutofit lnSpcReduction="20000"/>
          </a:bodyPr>
          <a:p>
            <a:pPr marL="0" indent="0">
              <a:buNone/>
            </a:pPr>
            <a:r>
              <a:rPr lang="en-US" altLang="zh-CN" sz="3200" b="1"/>
              <a:t>1.</a:t>
            </a:r>
            <a:r>
              <a:rPr lang="zh-CN" altLang="en-US" sz="3200" b="1"/>
              <a:t>预约、登记候诊</a:t>
            </a:r>
            <a:endParaRPr lang="zh-CN" altLang="en-US" sz="3200" b="1"/>
          </a:p>
          <a:p>
            <a:pPr>
              <a:buFont typeface="Wingdings" panose="05000000000000000000" charset="0"/>
              <a:buChar char="n"/>
            </a:pPr>
            <a:r>
              <a:rPr lang="zh-CN" altLang="en-US"/>
              <a:t>持已交费的申请单</a:t>
            </a:r>
            <a:endParaRPr lang="zh-CN" altLang="en-US"/>
          </a:p>
          <a:p>
            <a:pPr>
              <a:buFont typeface="Wingdings" panose="05000000000000000000" charset="0"/>
              <a:buChar char="n"/>
            </a:pPr>
            <a:r>
              <a:rPr lang="zh-CN" altLang="en-US"/>
              <a:t>前往登记窗口</a:t>
            </a:r>
            <a:endParaRPr lang="zh-CN" altLang="en-US"/>
          </a:p>
          <a:p>
            <a:pPr>
              <a:buFont typeface="Wingdings" panose="05000000000000000000" charset="0"/>
              <a:buChar char="n"/>
            </a:pPr>
            <a:r>
              <a:rPr lang="zh-CN" altLang="en-US">
                <a:sym typeface="+mn-ea"/>
              </a:rPr>
              <a:t>特殊检查（如消化道造影、血管造影检查）需要</a:t>
            </a:r>
            <a:r>
              <a:rPr lang="zh-CN" altLang="en-US">
                <a:sym typeface="+mn-ea"/>
              </a:rPr>
              <a:t>预约</a:t>
            </a:r>
            <a:r>
              <a:rPr lang="zh-CN" altLang="en-US">
                <a:sym typeface="+mn-ea"/>
              </a:rPr>
              <a:t>，并告知注意事项。</a:t>
            </a:r>
            <a:endParaRPr lang="zh-CN" altLang="en-US"/>
          </a:p>
          <a:p>
            <a:pPr>
              <a:buFont typeface="Wingdings" panose="05000000000000000000" charset="0"/>
              <a:buChar char="n"/>
            </a:pPr>
            <a:r>
              <a:rPr lang="zh-CN" altLang="en-US"/>
              <a:t>登记、分配诊室，请在就诊大厅等候，观察叫号显示屏</a:t>
            </a:r>
            <a:endParaRPr lang="zh-CN" altLang="en-US"/>
          </a:p>
          <a:p>
            <a:pPr marL="0" indent="0">
              <a:buFont typeface="Wingdings" panose="05000000000000000000" charset="0"/>
              <a:buChar char="n"/>
            </a:pPr>
            <a:r>
              <a:rPr lang="zh-CN" altLang="en-US"/>
              <a:t>等待广播提示进入检查室</a:t>
            </a:r>
            <a:endParaRPr lang="zh-CN" altLang="en-US"/>
          </a:p>
          <a:p>
            <a:pPr marL="0" indent="0">
              <a:buFont typeface="Wingdings" panose="05000000000000000000" charset="0"/>
              <a:buChar char="n"/>
            </a:pPr>
            <a:r>
              <a:rPr lang="zh-CN" altLang="en-US"/>
              <a:t>过号须重新排队，等候检查</a:t>
            </a:r>
            <a:endParaRPr lang="zh-CN" altLang="en-US"/>
          </a:p>
          <a:p>
            <a:pPr marL="0" indent="0">
              <a:buFont typeface="Wingdings" panose="05000000000000000000" charset="0"/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887095"/>
            <a:ext cx="10515600" cy="5290185"/>
          </a:xfrm>
        </p:spPr>
        <p:txBody>
          <a:bodyPr/>
          <a:p>
            <a:pPr marL="0" indent="0">
              <a:buNone/>
            </a:pPr>
            <a:r>
              <a:rPr lang="en-US" altLang="zh-CN" sz="3200" b="1"/>
              <a:t>2.</a:t>
            </a:r>
            <a:r>
              <a:rPr lang="zh-CN" altLang="en-US" sz="3200" b="1"/>
              <a:t>检前准备</a:t>
            </a:r>
            <a:endParaRPr lang="zh-CN" altLang="en-US" sz="3200" b="1"/>
          </a:p>
          <a:p>
            <a:pPr>
              <a:buFont typeface="微软雅黑" panose="020B0503020204020204" charset="-122"/>
              <a:buChar char="▲"/>
            </a:pPr>
            <a:r>
              <a:rPr lang="zh-CN" altLang="en-US" sz="2800">
                <a:solidFill>
                  <a:schemeClr val="tx1"/>
                </a:solidFill>
              </a:rPr>
              <a:t>当心电离辐射</a:t>
            </a:r>
            <a:endParaRPr lang="zh-CN" altLang="en-US" sz="2800">
              <a:solidFill>
                <a:schemeClr val="tx1"/>
              </a:solidFill>
            </a:endParaRPr>
          </a:p>
          <a:p>
            <a:pPr>
              <a:buFont typeface="微软雅黑" panose="020B0503020204020204" charset="-122"/>
              <a:buChar char="▲"/>
            </a:pPr>
            <a:r>
              <a:rPr lang="zh-CN" altLang="en-US" sz="2800">
                <a:solidFill>
                  <a:schemeClr val="tx1"/>
                </a:solidFill>
              </a:rPr>
              <a:t>去除受检部位</a:t>
            </a:r>
            <a:r>
              <a:rPr lang="zh-CN" altLang="en-US" sz="2800" b="1">
                <a:solidFill>
                  <a:schemeClr val="tx1"/>
                </a:solidFill>
              </a:rPr>
              <a:t>周围</a:t>
            </a:r>
            <a:r>
              <a:rPr lang="zh-CN" altLang="en-US" sz="2800">
                <a:solidFill>
                  <a:schemeClr val="tx1"/>
                </a:solidFill>
              </a:rPr>
              <a:t>物品</a:t>
            </a:r>
            <a:endParaRPr lang="zh-CN" altLang="en-US" sz="2800">
              <a:solidFill>
                <a:schemeClr val="tx1"/>
              </a:solidFill>
            </a:endParaRPr>
          </a:p>
          <a:p>
            <a:pPr marL="0" indent="0">
              <a:buFont typeface="微软雅黑" panose="020B0503020204020204" charset="-122"/>
              <a:buNone/>
            </a:pPr>
            <a:r>
              <a:rPr lang="en-US" altLang="zh-CN" sz="2800">
                <a:solidFill>
                  <a:schemeClr val="tx1"/>
                </a:solidFill>
              </a:rPr>
              <a:t>     </a:t>
            </a:r>
            <a:r>
              <a:rPr lang="zh-CN" altLang="en-US" sz="2800">
                <a:solidFill>
                  <a:schemeClr val="tx1"/>
                </a:solidFill>
              </a:rPr>
              <a:t>头颈部：</a:t>
            </a:r>
            <a:endParaRPr lang="zh-CN" altLang="en-US" sz="2800">
              <a:solidFill>
                <a:schemeClr val="tx1"/>
              </a:solidFill>
            </a:endParaRPr>
          </a:p>
          <a:p>
            <a:pPr marL="0" indent="0">
              <a:buFont typeface="微软雅黑" panose="020B0503020204020204" charset="-122"/>
              <a:buNone/>
            </a:pPr>
            <a:r>
              <a:rPr lang="en-US" altLang="zh-CN" sz="2800">
                <a:solidFill>
                  <a:schemeClr val="tx1"/>
                </a:solidFill>
              </a:rPr>
              <a:t>     </a:t>
            </a:r>
            <a:r>
              <a:rPr lang="zh-CN" altLang="en-US" sz="2800">
                <a:solidFill>
                  <a:schemeClr val="tx1"/>
                </a:solidFill>
              </a:rPr>
              <a:t>发卡</a:t>
            </a:r>
            <a:r>
              <a:rPr lang="en-US" altLang="zh-CN" sz="2800">
                <a:solidFill>
                  <a:schemeClr val="tx1"/>
                </a:solidFill>
              </a:rPr>
              <a:t>/</a:t>
            </a:r>
            <a:r>
              <a:rPr lang="zh-CN" altLang="en-US" sz="2800">
                <a:solidFill>
                  <a:schemeClr val="tx1"/>
                </a:solidFill>
              </a:rPr>
              <a:t>耳环</a:t>
            </a:r>
            <a:r>
              <a:rPr lang="en-US" altLang="zh-CN" sz="2800">
                <a:solidFill>
                  <a:schemeClr val="tx1"/>
                </a:solidFill>
              </a:rPr>
              <a:t>/</a:t>
            </a:r>
            <a:r>
              <a:rPr lang="zh-CN" altLang="en-US" sz="2800">
                <a:solidFill>
                  <a:schemeClr val="tx1"/>
                </a:solidFill>
              </a:rPr>
              <a:t>耳机</a:t>
            </a:r>
            <a:r>
              <a:rPr lang="en-US" altLang="zh-CN" sz="2800">
                <a:solidFill>
                  <a:schemeClr val="tx1"/>
                </a:solidFill>
              </a:rPr>
              <a:t>/</a:t>
            </a:r>
            <a:r>
              <a:rPr lang="zh-CN" altLang="en-US" sz="2800">
                <a:solidFill>
                  <a:schemeClr val="tx1"/>
                </a:solidFill>
              </a:rPr>
              <a:t>项链等</a:t>
            </a:r>
            <a:endParaRPr lang="zh-CN" altLang="en-US" sz="2800">
              <a:solidFill>
                <a:schemeClr val="tx1"/>
              </a:solidFill>
            </a:endParaRPr>
          </a:p>
          <a:p>
            <a:pPr marL="0" indent="0">
              <a:buFont typeface="微软雅黑" panose="020B0503020204020204" charset="-122"/>
              <a:buNone/>
            </a:pPr>
            <a:r>
              <a:rPr lang="en-US" altLang="zh-CN" sz="2800">
                <a:solidFill>
                  <a:schemeClr val="tx1"/>
                </a:solidFill>
              </a:rPr>
              <a:t>     </a:t>
            </a:r>
            <a:r>
              <a:rPr lang="zh-CN" altLang="en-US" sz="2800">
                <a:solidFill>
                  <a:schemeClr val="tx1"/>
                </a:solidFill>
              </a:rPr>
              <a:t>含扣子</a:t>
            </a:r>
            <a:r>
              <a:rPr lang="en-US" altLang="zh-CN" sz="2800">
                <a:solidFill>
                  <a:schemeClr val="tx1"/>
                </a:solidFill>
              </a:rPr>
              <a:t>/</a:t>
            </a:r>
            <a:r>
              <a:rPr lang="zh-CN" altLang="en-US" sz="2800">
                <a:solidFill>
                  <a:schemeClr val="tx1"/>
                </a:solidFill>
              </a:rPr>
              <a:t>拉链</a:t>
            </a:r>
            <a:r>
              <a:rPr lang="en-US" altLang="zh-CN" sz="2800">
                <a:solidFill>
                  <a:schemeClr val="tx1"/>
                </a:solidFill>
              </a:rPr>
              <a:t>/</a:t>
            </a:r>
            <a:r>
              <a:rPr lang="zh-CN" altLang="en-US" sz="2800">
                <a:solidFill>
                  <a:schemeClr val="tx1"/>
                </a:solidFill>
              </a:rPr>
              <a:t>松紧带</a:t>
            </a:r>
            <a:r>
              <a:rPr lang="en-US" altLang="zh-CN" sz="2800">
                <a:solidFill>
                  <a:schemeClr val="tx1"/>
                </a:solidFill>
              </a:rPr>
              <a:t>/</a:t>
            </a:r>
            <a:r>
              <a:rPr lang="zh-CN" altLang="en-US" sz="2800">
                <a:solidFill>
                  <a:schemeClr val="tx1"/>
                </a:solidFill>
              </a:rPr>
              <a:t>装饰的衣裤</a:t>
            </a:r>
            <a:endParaRPr lang="zh-CN" altLang="en-US" sz="2800">
              <a:solidFill>
                <a:schemeClr val="tx1"/>
              </a:solidFill>
            </a:endParaRPr>
          </a:p>
          <a:p>
            <a:pPr marL="0" indent="0">
              <a:buFont typeface="微软雅黑" panose="020B0503020204020204" charset="-122"/>
              <a:buNone/>
            </a:pPr>
            <a:r>
              <a:rPr lang="en-US" altLang="zh-CN" sz="2800">
                <a:solidFill>
                  <a:schemeClr val="tx1"/>
                </a:solidFill>
              </a:rPr>
              <a:t>     </a:t>
            </a:r>
            <a:r>
              <a:rPr lang="zh-CN" altLang="en-US" sz="2800">
                <a:solidFill>
                  <a:schemeClr val="tx1"/>
                </a:solidFill>
              </a:rPr>
              <a:t>四肢：</a:t>
            </a:r>
            <a:br>
              <a:rPr lang="zh-CN" altLang="en-US" sz="2800">
                <a:solidFill>
                  <a:schemeClr val="tx1"/>
                </a:solidFill>
              </a:rPr>
            </a:br>
            <a:r>
              <a:rPr lang="zh-CN" altLang="en-US" sz="2800">
                <a:solidFill>
                  <a:schemeClr val="tx1"/>
                </a:solidFill>
              </a:rPr>
              <a:t> </a:t>
            </a:r>
            <a:r>
              <a:rPr lang="en-US" altLang="zh-CN" sz="2800">
                <a:solidFill>
                  <a:schemeClr val="tx1"/>
                </a:solidFill>
              </a:rPr>
              <a:t>    </a:t>
            </a:r>
            <a:r>
              <a:rPr lang="zh-CN" altLang="en-US" sz="2800">
                <a:solidFill>
                  <a:schemeClr val="tx1"/>
                </a:solidFill>
              </a:rPr>
              <a:t>戒指</a:t>
            </a:r>
            <a:r>
              <a:rPr lang="en-US" altLang="zh-CN" sz="2800">
                <a:solidFill>
                  <a:schemeClr val="tx1"/>
                </a:solidFill>
              </a:rPr>
              <a:t>/</a:t>
            </a:r>
            <a:r>
              <a:rPr lang="zh-CN" altLang="en-US" sz="2800">
                <a:solidFill>
                  <a:schemeClr val="tx1"/>
                </a:solidFill>
              </a:rPr>
              <a:t>手镯</a:t>
            </a:r>
            <a:r>
              <a:rPr lang="en-US" altLang="zh-CN" sz="2800">
                <a:solidFill>
                  <a:schemeClr val="tx1"/>
                </a:solidFill>
              </a:rPr>
              <a:t>/</a:t>
            </a:r>
            <a:r>
              <a:rPr lang="zh-CN" altLang="en-US" sz="2800">
                <a:solidFill>
                  <a:schemeClr val="tx1"/>
                </a:solidFill>
              </a:rPr>
              <a:t>护具</a:t>
            </a:r>
            <a:r>
              <a:rPr lang="en-US" altLang="zh-CN" sz="2800">
                <a:solidFill>
                  <a:schemeClr val="tx1"/>
                </a:solidFill>
              </a:rPr>
              <a:t>/</a:t>
            </a:r>
            <a:r>
              <a:rPr lang="zh-CN" altLang="en-US" sz="2800">
                <a:solidFill>
                  <a:schemeClr val="tx1"/>
                </a:solidFill>
              </a:rPr>
              <a:t>鞋袜等</a:t>
            </a:r>
            <a:endParaRPr lang="zh-CN" altLang="en-US" sz="2800">
              <a:solidFill>
                <a:schemeClr val="tx1"/>
              </a:solidFill>
            </a:endParaRPr>
          </a:p>
          <a:p>
            <a:pPr marL="0" indent="0">
              <a:buFont typeface="微软雅黑" panose="020B0503020204020204" charset="-122"/>
              <a:buNone/>
            </a:pPr>
            <a:r>
              <a:rPr lang="en-US" altLang="zh-CN" sz="2800">
                <a:solidFill>
                  <a:schemeClr val="tx1"/>
                </a:solidFill>
              </a:rPr>
              <a:t>     </a:t>
            </a:r>
            <a:r>
              <a:rPr lang="zh-CN" altLang="en-US">
                <a:sym typeface="+mn-ea"/>
              </a:rPr>
              <a:t>含扣子</a:t>
            </a:r>
            <a:r>
              <a:rPr lang="en-US" altLang="zh-CN">
                <a:sym typeface="+mn-ea"/>
              </a:rPr>
              <a:t>/</a:t>
            </a:r>
            <a:r>
              <a:rPr lang="zh-CN" altLang="en-US">
                <a:sym typeface="+mn-ea"/>
              </a:rPr>
              <a:t>拉链</a:t>
            </a:r>
            <a:r>
              <a:rPr lang="en-US" altLang="zh-CN">
                <a:sym typeface="+mn-ea"/>
              </a:rPr>
              <a:t>/</a:t>
            </a:r>
            <a:r>
              <a:rPr lang="zh-CN" altLang="en-US">
                <a:sym typeface="+mn-ea"/>
              </a:rPr>
              <a:t>装饰的衣裤</a:t>
            </a:r>
            <a:endParaRPr lang="zh-CN" altLang="en-US">
              <a:sym typeface="+mn-ea"/>
            </a:endParaRPr>
          </a:p>
          <a:p>
            <a:pPr marL="0" indent="0">
              <a:buFont typeface="微软雅黑" panose="020B0503020204020204" charset="-122"/>
              <a:buNone/>
            </a:pPr>
            <a:r>
              <a:rPr lang="en-US" altLang="zh-CN">
                <a:sym typeface="+mn-ea"/>
              </a:rPr>
              <a:t>      MRI</a:t>
            </a:r>
            <a:r>
              <a:rPr lang="zh-CN" altLang="en-US">
                <a:sym typeface="+mn-ea"/>
              </a:rPr>
              <a:t>检查前应去除随身携带金属铁器等物质</a:t>
            </a:r>
            <a:endParaRPr lang="zh-CN" altLang="en-US"/>
          </a:p>
          <a:p>
            <a:pPr marL="0" indent="0">
              <a:buFont typeface="微软雅黑" panose="020B0503020204020204" charset="-122"/>
              <a:buNone/>
            </a:pPr>
            <a:endParaRPr lang="zh-CN" altLang="en-US">
              <a:solidFill>
                <a:schemeClr val="tx1"/>
              </a:solidFill>
            </a:endParaRPr>
          </a:p>
          <a:p>
            <a:pPr marL="0" indent="0">
              <a:buFont typeface="微软雅黑" panose="020B0503020204020204" charset="-122"/>
              <a:buNone/>
            </a:pPr>
            <a:endParaRPr lang="en-US" altLang="zh-CN" sz="28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9005" y="1537335"/>
            <a:ext cx="10515600" cy="3854450"/>
          </a:xfrm>
        </p:spPr>
        <p:txBody>
          <a:bodyPr/>
          <a:p>
            <a:pPr marL="0" indent="0">
              <a:buNone/>
            </a:pPr>
            <a:r>
              <a:rPr lang="en-US" altLang="zh-CN" sz="3200" b="1"/>
              <a:t>3.</a:t>
            </a:r>
            <a:r>
              <a:rPr lang="zh-CN" altLang="en-US" sz="3200" b="1"/>
              <a:t>检查</a:t>
            </a:r>
            <a:endParaRPr lang="zh-CN" altLang="en-US" sz="3200" b="1"/>
          </a:p>
          <a:p>
            <a:pPr>
              <a:buFont typeface="微软雅黑" panose="020B0503020204020204" charset="-122"/>
              <a:buChar char="▲"/>
            </a:pPr>
            <a:r>
              <a:rPr lang="en-US" altLang="zh-CN"/>
              <a:t> </a:t>
            </a:r>
            <a:r>
              <a:rPr lang="zh-CN" altLang="en-US"/>
              <a:t>备孕</a:t>
            </a:r>
            <a:r>
              <a:rPr lang="en-US" altLang="zh-CN"/>
              <a:t>/</a:t>
            </a:r>
            <a:r>
              <a:rPr lang="zh-CN" altLang="en-US"/>
              <a:t>哺乳请提前告知</a:t>
            </a:r>
            <a:endParaRPr lang="zh-CN" altLang="en-US"/>
          </a:p>
          <a:p>
            <a:pPr>
              <a:buFont typeface="微软雅黑" panose="020B0503020204020204" charset="-122"/>
              <a:buChar char="▲"/>
            </a:pPr>
            <a:r>
              <a:rPr lang="zh-CN" altLang="en-US"/>
              <a:t>电动门</a:t>
            </a:r>
            <a:r>
              <a:rPr lang="en-US" altLang="zh-CN"/>
              <a:t>/</a:t>
            </a:r>
            <a:r>
              <a:rPr lang="zh-CN" altLang="en-US"/>
              <a:t>检查设备移动时小心缝隙，防止碰撞</a:t>
            </a:r>
            <a:r>
              <a:rPr lang="en-US" altLang="zh-CN"/>
              <a:t>/</a:t>
            </a:r>
            <a:r>
              <a:rPr lang="zh-CN" altLang="en-US"/>
              <a:t>截停</a:t>
            </a:r>
            <a:endParaRPr lang="zh-CN" altLang="en-US"/>
          </a:p>
          <a:p>
            <a:pPr>
              <a:buFont typeface="微软雅黑" panose="020B0503020204020204" charset="-122"/>
              <a:buChar char="▲"/>
            </a:pPr>
            <a:r>
              <a:rPr lang="zh-CN" altLang="en-US"/>
              <a:t>按照工作人员指示配合呼吸</a:t>
            </a:r>
            <a:r>
              <a:rPr lang="en-US" altLang="zh-CN"/>
              <a:t> /</a:t>
            </a:r>
            <a:r>
              <a:rPr lang="zh-CN" altLang="en-US"/>
              <a:t>摆位</a:t>
            </a:r>
            <a:endParaRPr lang="zh-CN" altLang="en-US"/>
          </a:p>
          <a:p>
            <a:pPr>
              <a:buFont typeface="微软雅黑" panose="020B0503020204020204" charset="-122"/>
              <a:buChar char="▲"/>
            </a:pPr>
            <a:r>
              <a:rPr lang="zh-CN" altLang="en-US"/>
              <a:t>若行动不便，配合困难，家属可以陪同。</a:t>
            </a:r>
            <a:endParaRPr lang="zh-CN" altLang="en-US"/>
          </a:p>
          <a:p>
            <a:pPr marL="0" indent="0">
              <a:buFont typeface="微软雅黑" panose="020B0503020204020204" charset="-122"/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920115"/>
            <a:ext cx="10515600" cy="4351338"/>
          </a:xfrm>
        </p:spPr>
        <p:txBody>
          <a:bodyPr/>
          <a:p>
            <a:pPr marL="0" indent="0">
              <a:buNone/>
            </a:pPr>
            <a:r>
              <a:rPr lang="en-US" altLang="zh-CN" sz="3200" b="1"/>
              <a:t>4.</a:t>
            </a:r>
            <a:r>
              <a:rPr lang="zh-CN" altLang="en-US" sz="3200" b="1"/>
              <a:t>检后</a:t>
            </a:r>
            <a:endParaRPr lang="zh-CN" altLang="en-US" sz="3200" b="1"/>
          </a:p>
          <a:p>
            <a:pPr>
              <a:buFont typeface="Wingdings" panose="05000000000000000000" charset="0"/>
              <a:buChar char="n"/>
            </a:pPr>
            <a:r>
              <a:rPr lang="zh-CN" altLang="en-US"/>
              <a:t>得到允许，方可起身离开</a:t>
            </a:r>
            <a:endParaRPr lang="zh-CN" altLang="en-US"/>
          </a:p>
          <a:p>
            <a:pPr>
              <a:buFont typeface="Wingdings" panose="05000000000000000000" charset="0"/>
              <a:buChar char="n"/>
            </a:pPr>
            <a:r>
              <a:rPr lang="zh-CN" altLang="en-US"/>
              <a:t>带好随身物品</a:t>
            </a:r>
            <a:endParaRPr lang="zh-CN" altLang="en-US"/>
          </a:p>
          <a:p>
            <a:pPr>
              <a:buFont typeface="Wingdings" panose="05000000000000000000" charset="0"/>
              <a:buChar char="n"/>
            </a:pPr>
            <a:r>
              <a:rPr lang="zh-CN" altLang="en-US"/>
              <a:t>行动不便者，须等待陪检者入室搀扶后再行离开</a:t>
            </a:r>
            <a:endParaRPr lang="zh-CN" altLang="en-US"/>
          </a:p>
          <a:p>
            <a:pPr>
              <a:buFont typeface="Wingdings" panose="05000000000000000000" charset="0"/>
              <a:buChar char="n"/>
            </a:pPr>
            <a:r>
              <a:rPr lang="zh-CN" altLang="en-US">
                <a:sym typeface="+mn-ea"/>
              </a:rPr>
              <a:t>电动门</a:t>
            </a:r>
            <a:r>
              <a:rPr lang="en-US" altLang="zh-CN">
                <a:sym typeface="+mn-ea"/>
              </a:rPr>
              <a:t>/</a:t>
            </a:r>
            <a:r>
              <a:rPr lang="zh-CN" altLang="en-US">
                <a:sym typeface="+mn-ea"/>
              </a:rPr>
              <a:t>检查设备移动时小心缝隙，谨防碰撞，请勿拉拽</a:t>
            </a:r>
            <a:r>
              <a:rPr lang="en-US" altLang="zh-CN">
                <a:sym typeface="+mn-ea"/>
              </a:rPr>
              <a:t>/</a:t>
            </a:r>
            <a:r>
              <a:rPr lang="zh-CN" altLang="en-US">
                <a:sym typeface="+mn-ea"/>
              </a:rPr>
              <a:t>截停</a:t>
            </a:r>
            <a:endParaRPr lang="zh-CN" altLang="en-US"/>
          </a:p>
          <a:p>
            <a:pPr>
              <a:buFont typeface="Wingdings" panose="05000000000000000000" charset="0"/>
              <a:buChar char="n"/>
            </a:pP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04620"/>
            <a:ext cx="10515600" cy="477266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p>
            <a:pPr marL="0" indent="0">
              <a:buNone/>
            </a:pPr>
            <a:r>
              <a:rPr lang="en-US" altLang="zh-CN" sz="3200" b="1"/>
              <a:t>5.</a:t>
            </a:r>
            <a:r>
              <a:rPr lang="zh-CN" altLang="en-US" sz="3200" b="1"/>
              <a:t>领取检查结果</a:t>
            </a:r>
            <a:endParaRPr lang="zh-CN" altLang="en-US" sz="3200" b="1"/>
          </a:p>
          <a:p>
            <a:pPr marL="0" indent="0">
              <a:buNone/>
            </a:pPr>
            <a:r>
              <a:rPr lang="zh-CN" altLang="en-US"/>
              <a:t>时间：急诊检查</a:t>
            </a:r>
            <a:r>
              <a:rPr lang="en-US" altLang="zh-CN"/>
              <a:t>   1</a:t>
            </a:r>
            <a:r>
              <a:rPr lang="zh-CN" altLang="en-US"/>
              <a:t>小时内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 </a:t>
            </a:r>
            <a:r>
              <a:rPr lang="en-US" altLang="zh-CN"/>
              <a:t>            </a:t>
            </a:r>
            <a:r>
              <a:rPr lang="zh-CN" altLang="en-US"/>
              <a:t>普通</a:t>
            </a:r>
            <a:r>
              <a:rPr lang="zh-CN"/>
              <a:t>检查</a:t>
            </a:r>
            <a:r>
              <a:rPr lang="en-US" altLang="zh-CN"/>
              <a:t>   4</a:t>
            </a:r>
            <a:r>
              <a:rPr lang="zh-CN" altLang="en-US"/>
              <a:t>小时内</a:t>
            </a:r>
            <a:r>
              <a:rPr lang="en-US" altLang="zh-CN"/>
              <a:t> 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             </a:t>
            </a:r>
            <a:r>
              <a:rPr lang="zh-CN" altLang="en-US"/>
              <a:t>大型检查（</a:t>
            </a:r>
            <a:r>
              <a:rPr lang="en-US" altLang="zh-CN"/>
              <a:t>CT/MRI</a:t>
            </a:r>
            <a:r>
              <a:rPr lang="zh-CN" altLang="en-US"/>
              <a:t>）</a:t>
            </a:r>
            <a:r>
              <a:rPr lang="en-US" altLang="zh-CN"/>
              <a:t> 24</a:t>
            </a:r>
            <a:r>
              <a:rPr lang="zh-CN" altLang="en-US"/>
              <a:t>小时内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 </a:t>
            </a:r>
            <a:r>
              <a:rPr lang="en-US" altLang="zh-CN"/>
              <a:t>            </a:t>
            </a:r>
            <a:r>
              <a:rPr lang="zh-CN" altLang="en-US"/>
              <a:t>特殊检查（造影、三维重建等）</a:t>
            </a:r>
            <a:r>
              <a:rPr lang="en-US" altLang="zh-CN"/>
              <a:t>    24</a:t>
            </a:r>
            <a:r>
              <a:rPr lang="zh-CN" altLang="en-US"/>
              <a:t>小时内</a:t>
            </a:r>
            <a:r>
              <a:rPr lang="en-US" altLang="zh-CN"/>
              <a:t>    </a:t>
            </a:r>
            <a:endParaRPr lang="en-US" altLang="zh-CN"/>
          </a:p>
          <a:p>
            <a:pPr marL="0" indent="0">
              <a:buNone/>
            </a:pPr>
            <a:r>
              <a:rPr lang="zh-CN" altLang="en-US"/>
              <a:t>地点：预约</a:t>
            </a:r>
            <a:r>
              <a:rPr lang="en-US" altLang="zh-CN"/>
              <a:t>/</a:t>
            </a:r>
            <a:r>
              <a:rPr lang="zh-CN" altLang="en-US"/>
              <a:t>登记窗口</a:t>
            </a:r>
            <a:endParaRPr lang="zh-CN" altLang="en-US"/>
          </a:p>
          <a:p>
            <a:pPr marL="0" indent="0">
              <a:buFont typeface="Wingdings" panose="05000000000000000000" charset="0"/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altLang="zh-CN"/>
              <a:t>X</a:t>
            </a:r>
            <a:r>
              <a:rPr lang="zh-CN" altLang="en-US"/>
              <a:t>线检查注意事项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zh-CN"/>
              <a:t>1.</a:t>
            </a:r>
            <a:r>
              <a:rPr lang="zh-CN" altLang="en-US"/>
              <a:t>当心电离辐射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2.</a:t>
            </a:r>
            <a:r>
              <a:rPr lang="zh-CN" altLang="en-US"/>
              <a:t>孕妇一般禁止检查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3.</a:t>
            </a:r>
            <a:r>
              <a:rPr lang="zh-CN" altLang="en-US"/>
              <a:t>对敏感部位进行防护（如甲状腺、性腺）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4.</a:t>
            </a:r>
            <a:r>
              <a:rPr lang="zh-CN" altLang="en-US"/>
              <a:t>陪检者进入检查室须穿防护服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5.</a:t>
            </a:r>
            <a:r>
              <a:rPr lang="zh-CN" altLang="en-US"/>
              <a:t>灯亮时，切勿进入检查室</a:t>
            </a:r>
            <a:endParaRPr lang="zh-CN" altLang="en-US"/>
          </a:p>
          <a:p>
            <a:pPr marL="0" indent="0">
              <a:buNone/>
            </a:pPr>
            <a:endParaRPr lang="en-US" altLang="zh-C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/>
              <a:t>特殊检查注意事项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zh-CN"/>
              <a:t>1.</a:t>
            </a:r>
            <a:r>
              <a:rPr lang="zh-CN" altLang="en-US"/>
              <a:t>需行</a:t>
            </a:r>
            <a:r>
              <a:rPr lang="en-US" altLang="zh-CN"/>
              <a:t>CT/MRI</a:t>
            </a:r>
            <a:r>
              <a:rPr lang="zh-CN" altLang="en-US"/>
              <a:t>增强扫描、血管造影的病人在接受注射对比剂时可能会发生药物不良反应，故须家属陪同，并在《接受注射对比剂同意书》上签名后方可检查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2.</a:t>
            </a:r>
            <a:r>
              <a:rPr lang="zh-CN" altLang="en-US"/>
              <a:t>腹部检查（包括</a:t>
            </a:r>
            <a:r>
              <a:rPr lang="zh-CN" altLang="en-US">
                <a:sym typeface="+mn-ea"/>
              </a:rPr>
              <a:t>胃肠造影、钡剂灌肠</a:t>
            </a:r>
            <a:r>
              <a:rPr lang="zh-CN" altLang="en-US"/>
              <a:t>）前应禁食</a:t>
            </a:r>
            <a:r>
              <a:rPr lang="en-US" altLang="zh-CN"/>
              <a:t>6-8</a:t>
            </a:r>
            <a:r>
              <a:rPr lang="zh-CN" altLang="en-US"/>
              <a:t>小时。另外，检查的前一周内不宜进行高密度对比剂造影（如钡餐）。</a:t>
            </a:r>
            <a:endParaRPr lang="zh-CN" altLang="en-US"/>
          </a:p>
          <a:p>
            <a:pPr marL="0" indent="0">
              <a:buNone/>
            </a:pPr>
            <a:r>
              <a:rPr lang="en-US" altLang="zh-CN">
                <a:sym typeface="+mn-ea"/>
              </a:rPr>
              <a:t>3.</a:t>
            </a:r>
            <a:r>
              <a:rPr lang="zh-CN" altLang="en-US">
                <a:sym typeface="+mn-ea"/>
              </a:rPr>
              <a:t>危重及特殊病人必须有临床医护人员陪同，以便在检查过程中及时处理各种意外事件。</a:t>
            </a:r>
            <a:endParaRPr lang="zh-CN" altLang="en-US"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jg4NDQ0YjQ0ZWU3ZjY3ZjIzMzA5Y2VkNmM3NTc4MjI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809</Words>
  <Application>WPS 演示</Application>
  <PresentationFormat>宽屏</PresentationFormat>
  <Paragraphs>69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Wingdings</vt:lpstr>
      <vt:lpstr>微软雅黑</vt:lpstr>
      <vt:lpstr>Calibri</vt:lpstr>
      <vt:lpstr>Arial Unicode MS</vt:lpstr>
      <vt:lpstr>Office 主题</vt:lpstr>
      <vt:lpstr>医学影像科摄影检查流程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X线检查注意事项</vt:lpstr>
      <vt:lpstr>特殊检查注意事项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Glory</cp:lastModifiedBy>
  <cp:revision>9</cp:revision>
  <dcterms:created xsi:type="dcterms:W3CDTF">2022-05-20T03:14:00Z</dcterms:created>
  <dcterms:modified xsi:type="dcterms:W3CDTF">2022-05-24T01:31:46Z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255B34F2571D431BA625B609777E9E89</vt:lpwstr>
  </property>
  <property fmtid="{D5CDD505-2E9C-101B-9397-08002B2CF9AE}" pid="3" name="KSOProductBuildVer">
    <vt:lpwstr>2052-11.1.0.11744</vt:lpwstr>
  </property>
</Properties>
</file>